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91" r:id="rId3"/>
    <p:sldId id="368" r:id="rId4"/>
    <p:sldId id="369" r:id="rId5"/>
    <p:sldId id="394" r:id="rId6"/>
    <p:sldId id="385" r:id="rId7"/>
    <p:sldId id="390" r:id="rId8"/>
    <p:sldId id="377" r:id="rId9"/>
    <p:sldId id="361" r:id="rId10"/>
    <p:sldId id="362" r:id="rId11"/>
    <p:sldId id="39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A8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30" autoAdjust="0"/>
    <p:restoredTop sz="98291" autoAdjust="0"/>
  </p:normalViewPr>
  <p:slideViewPr>
    <p:cSldViewPr>
      <p:cViewPr varScale="1">
        <p:scale>
          <a:sx n="83" d="100"/>
          <a:sy n="83" d="100"/>
        </p:scale>
        <p:origin x="-16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20"/>
    </p:cViewPr>
  </p:sorterViewPr>
  <p:notesViewPr>
    <p:cSldViewPr>
      <p:cViewPr varScale="1">
        <p:scale>
          <a:sx n="85" d="100"/>
          <a:sy n="85" d="100"/>
        </p:scale>
        <p:origin x="-313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4AA4E-9F36-4EA7-8EB1-C45B53E86E05}" type="datetimeFigureOut">
              <a:rPr lang="nl-BE" smtClean="0"/>
              <a:pPr/>
              <a:t>5/09/2013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8F269-FE50-4648-B2C7-45CE3EC56C36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xmlns="" val="2660712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1B7AE-BC48-4DB9-B0CF-4224620B0F14}" type="datetimeFigureOut">
              <a:rPr lang="nl-BE" smtClean="0"/>
              <a:pPr/>
              <a:t>5/09/2013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220DB-7832-4121-BCF0-F5D1F304ADD1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xmlns="" val="2466707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1</a:t>
            </a:fld>
            <a:endParaRPr lang="nl-B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10</a:t>
            </a:fld>
            <a:endParaRPr lang="nl-B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11</a:t>
            </a:fld>
            <a:endParaRPr lang="nl-B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2</a:t>
            </a:fld>
            <a:endParaRPr lang="nl-B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3</a:t>
            </a:fld>
            <a:endParaRPr lang="nl-B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4</a:t>
            </a:fld>
            <a:endParaRPr lang="nl-B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5</a:t>
            </a:fld>
            <a:endParaRPr lang="nl-B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6</a:t>
            </a:fld>
            <a:endParaRPr lang="nl-B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7</a:t>
            </a:fld>
            <a:endParaRPr lang="nl-B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8</a:t>
            </a:fld>
            <a:endParaRPr lang="nl-B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220DB-7832-4121-BCF0-F5D1F304ADD1}" type="slidenum">
              <a:rPr lang="nl-BE" smtClean="0"/>
              <a:pPr/>
              <a:t>9</a:t>
            </a:fld>
            <a:endParaRPr lang="nl-B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5200" y="1828800"/>
            <a:ext cx="7772400" cy="1470025"/>
          </a:xfrm>
        </p:spPr>
        <p:txBody>
          <a:bodyPr/>
          <a:lstStyle>
            <a:lvl1pPr algn="l">
              <a:defRPr spc="-150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3300" y="3352800"/>
            <a:ext cx="7797800" cy="1752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23000">
              <a:schemeClr val="tx2">
                <a:lumMod val="20000"/>
                <a:lumOff val="80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0063685\Desktop\Dropbox\Doctoraat\PhD\2.%20Reports\2.%20Presentations\2013_09_05\Comanipulation.mp4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0063685\Desktop\Dropbox\Doctoraat\PhD\2.%20Reports\2.%20Presentations\2013_09_05\Manual.mp4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43001"/>
            <a:ext cx="7772400" cy="1447800"/>
          </a:xfrm>
        </p:spPr>
        <p:txBody>
          <a:bodyPr>
            <a:normAutofit/>
          </a:bodyPr>
          <a:lstStyle/>
          <a:p>
            <a:r>
              <a:rPr lang="nl-BE" dirty="0" smtClean="0"/>
              <a:t>Robotic assistance</a:t>
            </a:r>
            <a:br>
              <a:rPr lang="nl-BE" dirty="0" smtClean="0"/>
            </a:br>
            <a:r>
              <a:rPr lang="nl-BE" dirty="0" smtClean="0"/>
              <a:t>			</a:t>
            </a:r>
            <a:endParaRPr lang="nl-BE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810000"/>
            <a:ext cx="7797800" cy="1752600"/>
          </a:xfrm>
        </p:spPr>
        <p:txBody>
          <a:bodyPr/>
          <a:lstStyle/>
          <a:p>
            <a:r>
              <a:rPr lang="nl-BE" dirty="0" smtClean="0"/>
              <a:t>Andy Gijbels</a:t>
            </a:r>
          </a:p>
          <a:p>
            <a:r>
              <a:rPr lang="nl-BE" dirty="0" smtClean="0"/>
              <a:t>KU Leuven - Dept. of Mechanical Engineering</a:t>
            </a:r>
          </a:p>
        </p:txBody>
      </p:sp>
      <p:pic>
        <p:nvPicPr>
          <p:cNvPr id="7170" name="Picture 2" descr="N:\PMA\Templates\Logos\Logo_TWER_dept_werktk_v01transp.gi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838200" y="5181600"/>
            <a:ext cx="1371600" cy="139684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 descr="N:\PMA\Templates\Logos\kuleuven01_kleu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5402817"/>
            <a:ext cx="2854279" cy="95441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585248" y="2369403"/>
            <a:ext cx="555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4400" dirty="0">
                <a:solidFill>
                  <a:srgbClr val="0070C0"/>
                </a:solidFill>
                <a:latin typeface="MV Boli" pitchFamily="2" charset="0"/>
                <a:cs typeface="MV Boli" pitchFamily="2" charset="0"/>
              </a:rPr>
              <a:t>for</a:t>
            </a:r>
            <a:r>
              <a:rPr lang="nl-BE" sz="4800" dirty="0"/>
              <a:t> </a:t>
            </a:r>
            <a:r>
              <a:rPr lang="nl-BE" sz="4800" dirty="0">
                <a:latin typeface="MV Boli" pitchFamily="2" charset="0"/>
                <a:cs typeface="MV Boli" pitchFamily="2" charset="0"/>
              </a:rPr>
              <a:t>retinal surgery</a:t>
            </a:r>
            <a:endParaRPr lang="nl-BE" sz="4800" dirty="0"/>
          </a:p>
        </p:txBody>
      </p:sp>
      <p:pic>
        <p:nvPicPr>
          <p:cNvPr id="10242" name="Picture 2" descr="C:\Users\u0063685\Desktop\Dropbox\Doctoraat\PhD\2. Reports\2. Presentations\2013_09_29\Figures\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720281"/>
            <a:ext cx="1143000" cy="1260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0210800" cy="1143000"/>
          </a:xfrm>
        </p:spPr>
        <p:txBody>
          <a:bodyPr>
            <a:normAutofit/>
          </a:bodyPr>
          <a:lstStyle/>
          <a:p>
            <a:pPr algn="l"/>
            <a:r>
              <a:rPr lang="nl-BE" dirty="0" smtClean="0">
                <a:solidFill>
                  <a:srgbClr val="0070C0"/>
                </a:solidFill>
              </a:rPr>
              <a:t>Experiments</a:t>
            </a:r>
            <a:r>
              <a:rPr lang="nl-BE" dirty="0" smtClean="0">
                <a:solidFill>
                  <a:srgbClr val="2DB9FF"/>
                </a:solidFill>
              </a:rPr>
              <a:t> </a:t>
            </a:r>
            <a:r>
              <a:rPr lang="nl-B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Comanipulation</a:t>
            </a:r>
            <a:endParaRPr lang="nl-BE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Comanipul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96340" y="1306830"/>
            <a:ext cx="6804660" cy="5103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0063685\Desktop\Manipulato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61143"/>
            <a:ext cx="9144000" cy="489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533400" y="381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 </a:t>
            </a:r>
            <a:r>
              <a:rPr kumimoji="0" lang="nl-BE" sz="44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 your attention!</a:t>
            </a:r>
            <a:endParaRPr kumimoji="0" lang="nl-BE" sz="4400" b="0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N:\PMA\Templates\Logos\kuleuven01_kleu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5715000"/>
            <a:ext cx="2854279" cy="9544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61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4" name="Picture 4" descr="http://topnews.ae/images/Old_Peo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44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066800" y="457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0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V Boli" pitchFamily="2" charset="0"/>
                <a:ea typeface="+mj-ea"/>
                <a:cs typeface="MV Boli" pitchFamily="2" charset="0"/>
              </a:rPr>
              <a:t>Retinal Surgery</a:t>
            </a:r>
            <a:endParaRPr kumimoji="0" lang="nl-BE" sz="4000" b="0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V Boli" pitchFamily="2" charset="0"/>
              <a:ea typeface="+mj-ea"/>
              <a:cs typeface="MV Bol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9601200" cy="1143000"/>
          </a:xfrm>
        </p:spPr>
        <p:txBody>
          <a:bodyPr>
            <a:normAutofit/>
          </a:bodyPr>
          <a:lstStyle/>
          <a:p>
            <a:pPr algn="l"/>
            <a:r>
              <a:rPr lang="nl-BE" dirty="0" smtClean="0">
                <a:solidFill>
                  <a:srgbClr val="0070C0"/>
                </a:solidFill>
              </a:rPr>
              <a:t>Case Study</a:t>
            </a:r>
            <a:r>
              <a:rPr lang="nl-BE" dirty="0" smtClean="0">
                <a:solidFill>
                  <a:srgbClr val="2DB9FF"/>
                </a:solidFill>
              </a:rPr>
              <a:t> </a:t>
            </a:r>
            <a:r>
              <a:rPr lang="nl-B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Retinal </a:t>
            </a:r>
            <a:r>
              <a:rPr lang="nl-B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Vein Cannulation</a:t>
            </a:r>
            <a:endParaRPr lang="nl-BE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699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" y="2090058"/>
            <a:ext cx="363474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Users\u0063685\Dropbox\Doctoraat\PhD\2. Reports\2. Presentations\2013_09_29\Figures\Cannulation_sketch_Out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00200"/>
            <a:ext cx="2967404" cy="374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0063685\Dropbox\Doctoraat\PhD\2. Reports\2. Presentations\2013_09_29\Figures\Cannulation_Sketch_Detai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6056" y="4724400"/>
            <a:ext cx="1490296" cy="156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144000" cy="1143000"/>
          </a:xfrm>
        </p:spPr>
        <p:txBody>
          <a:bodyPr>
            <a:normAutofit/>
          </a:bodyPr>
          <a:lstStyle/>
          <a:p>
            <a:pPr algn="l"/>
            <a:r>
              <a:rPr lang="nl-BE" dirty="0" smtClean="0">
                <a:solidFill>
                  <a:srgbClr val="0070C0"/>
                </a:solidFill>
              </a:rPr>
              <a:t>Problems</a:t>
            </a:r>
            <a:r>
              <a:rPr lang="nl-BE" dirty="0" smtClean="0"/>
              <a:t>  Retinal Vein Cannulation</a:t>
            </a:r>
            <a:endParaRPr lang="nl-BE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5933182"/>
            <a:ext cx="171072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200" dirty="0" smtClean="0"/>
              <a:t>Rotation</a:t>
            </a:r>
          </a:p>
          <a:p>
            <a:endParaRPr lang="nl-BE" sz="3200" dirty="0"/>
          </a:p>
        </p:txBody>
      </p:sp>
      <p:pic>
        <p:nvPicPr>
          <p:cNvPr id="197640" name="Picture 8" descr="C:\Users\u0063685\Desktop\Probleem1.png"/>
          <p:cNvPicPr>
            <a:picLocks noChangeAspect="1" noChangeArrowheads="1"/>
          </p:cNvPicPr>
          <p:nvPr/>
        </p:nvPicPr>
        <p:blipFill>
          <a:blip r:embed="rId3" cstate="print"/>
          <a:srcRect l="32503" t="65517" r="57378" b="-2299"/>
          <a:stretch>
            <a:fillRect/>
          </a:stretch>
        </p:blipFill>
        <p:spPr bwMode="auto">
          <a:xfrm>
            <a:off x="914400" y="4104382"/>
            <a:ext cx="1905000" cy="1847273"/>
          </a:xfrm>
          <a:prstGeom prst="rect">
            <a:avLst/>
          </a:prstGeom>
          <a:noFill/>
        </p:spPr>
      </p:pic>
      <p:pic>
        <p:nvPicPr>
          <p:cNvPr id="197641" name="Picture 9" descr="C:\Users\u0063685\Desktop\g405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0343" y="4191000"/>
            <a:ext cx="2438400" cy="243110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715000" y="6096000"/>
            <a:ext cx="26661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200" dirty="0" smtClean="0"/>
              <a:t>3 min - 45min</a:t>
            </a:r>
            <a:endParaRPr lang="nl-BE" sz="3200" dirty="0"/>
          </a:p>
        </p:txBody>
      </p:sp>
      <p:pic>
        <p:nvPicPr>
          <p:cNvPr id="197642" name="Picture 10" descr="C:\Users\u0063685\Desktop\Targe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524000"/>
            <a:ext cx="1604227" cy="160178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066800" y="3200400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200" dirty="0" smtClean="0"/>
              <a:t>10 µm</a:t>
            </a:r>
            <a:endParaRPr lang="nl-BE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5181600" y="3200400"/>
            <a:ext cx="19998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200" dirty="0" smtClean="0"/>
              <a:t>Vibrations</a:t>
            </a:r>
            <a:endParaRPr lang="nl-BE" sz="3200" dirty="0"/>
          </a:p>
        </p:txBody>
      </p:sp>
      <p:pic>
        <p:nvPicPr>
          <p:cNvPr id="11" name="Picture 12" descr="C:\Users\u0063685\Desktop\g397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0799" y="1143000"/>
            <a:ext cx="3524601" cy="8653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0063685\Dropbox\Doctoraat\PhD\2. Reports\2. Presentations\2013_03_21\Opstellin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5300"/>
                    </a14:imgEffect>
                    <a14:imgEffect>
                      <a14:brightnessContrast bright="13000" contras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" r="199"/>
          <a:stretch/>
        </p:blipFill>
        <p:spPr bwMode="auto">
          <a:xfrm>
            <a:off x="-171450" y="7620"/>
            <a:ext cx="97880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124200" y="68580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54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V Boli" pitchFamily="2" charset="0"/>
                <a:ea typeface="+mj-ea"/>
                <a:cs typeface="MV Boli" pitchFamily="2" charset="0"/>
              </a:rPr>
              <a:t>Surgical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54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V Boli" pitchFamily="2" charset="0"/>
                <a:ea typeface="+mj-ea"/>
                <a:cs typeface="MV Boli" pitchFamily="2" charset="0"/>
              </a:rPr>
              <a:t>manipulator</a:t>
            </a:r>
            <a:endParaRPr kumimoji="0" lang="nl-BE" sz="5400" b="0" i="0" u="none" strike="noStrike" kern="120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V Boli" pitchFamily="2" charset="0"/>
              <a:ea typeface="+mj-ea"/>
              <a:cs typeface="MV Bol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0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u0063685\Desktop\Probleem1.png"/>
          <p:cNvPicPr>
            <a:picLocks noChangeAspect="1" noChangeArrowheads="1"/>
          </p:cNvPicPr>
          <p:nvPr/>
        </p:nvPicPr>
        <p:blipFill>
          <a:blip r:embed="rId3" cstate="print"/>
          <a:srcRect l="32503" t="65517" r="57378" b="-2299"/>
          <a:stretch>
            <a:fillRect/>
          </a:stretch>
        </p:blipFill>
        <p:spPr bwMode="auto">
          <a:xfrm>
            <a:off x="7801708" y="5536755"/>
            <a:ext cx="1371600" cy="133003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63191" y="6201773"/>
            <a:ext cx="3852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600" dirty="0" smtClean="0">
                <a:solidFill>
                  <a:srgbClr val="0070C0"/>
                </a:solidFill>
              </a:rPr>
              <a:t>Novel</a:t>
            </a:r>
            <a:r>
              <a:rPr lang="nl-BE" sz="3600" dirty="0" smtClean="0">
                <a:solidFill>
                  <a:srgbClr val="C5C5C5"/>
                </a:solidFill>
              </a:rPr>
              <a:t> </a:t>
            </a:r>
            <a:r>
              <a:rPr lang="nl-BE" sz="3600" dirty="0" smtClean="0"/>
              <a:t>Mechanism</a:t>
            </a:r>
            <a:endParaRPr lang="nl-BE" sz="3600" dirty="0">
              <a:solidFill>
                <a:srgbClr val="C5C5C5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144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nl-BE" dirty="0" smtClean="0">
                <a:solidFill>
                  <a:srgbClr val="0070C0"/>
                </a:solidFill>
              </a:rPr>
              <a:t>Surgical manipulator</a:t>
            </a:r>
            <a:br>
              <a:rPr lang="nl-BE" dirty="0" smtClean="0">
                <a:solidFill>
                  <a:srgbClr val="0070C0"/>
                </a:solidFill>
              </a:rPr>
            </a:br>
            <a:r>
              <a:rPr lang="nl-BE" sz="4000" dirty="0" smtClean="0"/>
              <a:t>Remote Center of Motion </a:t>
            </a:r>
            <a:endParaRPr lang="nl-BE" sz="4000" dirty="0"/>
          </a:p>
        </p:txBody>
      </p:sp>
      <p:pic>
        <p:nvPicPr>
          <p:cNvPr id="11" name="Picture 1" descr="C:\Users\u0063685\Desktop\Dropbox\Doctoraat\PhD\2. Reports\2. Presentations\2013_09_29\Figures\Mech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2782" y="1981200"/>
            <a:ext cx="6005018" cy="3843627"/>
          </a:xfrm>
          <a:prstGeom prst="rect">
            <a:avLst/>
          </a:prstGeom>
          <a:noFill/>
        </p:spPr>
      </p:pic>
      <p:pic>
        <p:nvPicPr>
          <p:cNvPr id="8" name="Picture 2" descr="C:\Users\u0063685\Desktop\MIS_4DO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99" y="1981200"/>
            <a:ext cx="3181581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161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u0063685\Desktop\Probleem1.png"/>
          <p:cNvPicPr>
            <a:picLocks noChangeAspect="1" noChangeArrowheads="1"/>
          </p:cNvPicPr>
          <p:nvPr/>
        </p:nvPicPr>
        <p:blipFill>
          <a:blip r:embed="rId3" cstate="print"/>
          <a:srcRect l="32503" t="65517" r="57378" b="-2299"/>
          <a:stretch>
            <a:fillRect/>
          </a:stretch>
        </p:blipFill>
        <p:spPr bwMode="auto">
          <a:xfrm>
            <a:off x="7801708" y="5536755"/>
            <a:ext cx="1371600" cy="133003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023054" y="6158609"/>
            <a:ext cx="48098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600" dirty="0" smtClean="0">
                <a:solidFill>
                  <a:srgbClr val="0070C0"/>
                </a:solidFill>
              </a:rPr>
              <a:t>Traditional</a:t>
            </a:r>
            <a:r>
              <a:rPr lang="nl-BE" sz="3600" dirty="0" smtClean="0"/>
              <a:t> mechanism</a:t>
            </a:r>
            <a:endParaRPr lang="nl-BE" sz="36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144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nl-BE" dirty="0" smtClean="0">
                <a:solidFill>
                  <a:srgbClr val="0070C0"/>
                </a:solidFill>
              </a:rPr>
              <a:t>Surgical manipulator</a:t>
            </a:r>
            <a:br>
              <a:rPr lang="nl-BE" dirty="0" smtClean="0">
                <a:solidFill>
                  <a:srgbClr val="0070C0"/>
                </a:solidFill>
              </a:rPr>
            </a:br>
            <a:r>
              <a:rPr lang="nl-BE" sz="4000" dirty="0" smtClean="0"/>
              <a:t>Remote Center of Motion </a:t>
            </a:r>
            <a:endParaRPr lang="nl-BE" sz="4000" dirty="0"/>
          </a:p>
        </p:txBody>
      </p:sp>
      <p:pic>
        <p:nvPicPr>
          <p:cNvPr id="10" name="Picture 2" descr="C:\Users\u0063685\Desktop\Dropbox\Doctoraat\PhD\2. Reports\2. Presentations\2013_09_29\Figures\Mech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4176" y="1524000"/>
            <a:ext cx="5817423" cy="4003915"/>
          </a:xfrm>
          <a:prstGeom prst="rect">
            <a:avLst/>
          </a:prstGeom>
          <a:noFill/>
        </p:spPr>
      </p:pic>
      <p:pic>
        <p:nvPicPr>
          <p:cNvPr id="8" name="Picture 2" descr="C:\Users\u0063685\Desktop\MIS_4DO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99" y="1981200"/>
            <a:ext cx="3181581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413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3419305" y="4572000"/>
            <a:ext cx="2080662" cy="107793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396760" y="4586287"/>
            <a:ext cx="2080662" cy="107793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42061" y="4572000"/>
            <a:ext cx="2148739" cy="107793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chemeClr val="tx1"/>
              </a:solidFill>
            </a:endParaRPr>
          </a:p>
        </p:txBody>
      </p:sp>
      <p:pic>
        <p:nvPicPr>
          <p:cNvPr id="4108" name="Picture 12" descr="C:\Users\u0063685\Desktop\Injecti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6759" y="2133600"/>
            <a:ext cx="2080662" cy="211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u0063685\Desktop\Aim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9779" y="2133600"/>
            <a:ext cx="2080662" cy="211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u0063685\Desktop\Approach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663" y="2151251"/>
            <a:ext cx="1914848" cy="208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2061" y="1453039"/>
            <a:ext cx="22060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u="sng" dirty="0" smtClean="0"/>
              <a:t>Approaching</a:t>
            </a:r>
            <a:endParaRPr lang="nl-BE" sz="2800" u="sng" dirty="0"/>
          </a:p>
        </p:txBody>
      </p:sp>
      <p:sp>
        <p:nvSpPr>
          <p:cNvPr id="17" name="TextBox 16"/>
          <p:cNvSpPr txBox="1"/>
          <p:nvPr/>
        </p:nvSpPr>
        <p:spPr>
          <a:xfrm>
            <a:off x="3807947" y="1453039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u="sng" dirty="0" smtClean="0"/>
              <a:t>Aiming</a:t>
            </a:r>
            <a:endParaRPr lang="nl-BE" sz="2800" u="sng" dirty="0"/>
          </a:p>
        </p:txBody>
      </p:sp>
      <p:sp>
        <p:nvSpPr>
          <p:cNvPr id="18" name="TextBox 17"/>
          <p:cNvSpPr txBox="1"/>
          <p:nvPr/>
        </p:nvSpPr>
        <p:spPr>
          <a:xfrm>
            <a:off x="6674702" y="1447800"/>
            <a:ext cx="1524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u="sng" dirty="0" smtClean="0"/>
              <a:t>Injecting</a:t>
            </a:r>
            <a:endParaRPr lang="nl-BE" sz="28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639230" y="4648199"/>
            <a:ext cx="18632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c= 0 Ns/m</a:t>
            </a:r>
          </a:p>
          <a:p>
            <a:r>
              <a:rPr lang="nl-BE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k= 0 N/m</a:t>
            </a:r>
            <a:endParaRPr lang="nl-BE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4021" y="4657724"/>
            <a:ext cx="16321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c= c</a:t>
            </a:r>
            <a:r>
              <a:rPr lang="nl-BE" sz="28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high</a:t>
            </a:r>
            <a:endParaRPr lang="nl-BE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nl-BE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k= 0 N/m</a:t>
            </a:r>
            <a:endParaRPr lang="nl-BE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4508" y="4648200"/>
            <a:ext cx="13051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c= c</a:t>
            </a:r>
            <a:r>
              <a:rPr lang="nl-BE" sz="28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crit</a:t>
            </a:r>
            <a:endParaRPr lang="nl-BE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nl-BE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k= k</a:t>
            </a:r>
            <a:r>
              <a:rPr lang="nl-BE" sz="28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max</a:t>
            </a:r>
            <a:endParaRPr lang="nl-BE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Picture 10" descr="C:\Users\u0063685\Desktop\Targe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5832601"/>
            <a:ext cx="705846" cy="704772"/>
          </a:xfrm>
          <a:prstGeom prst="rect">
            <a:avLst/>
          </a:prstGeom>
          <a:noFill/>
        </p:spPr>
      </p:pic>
      <p:pic>
        <p:nvPicPr>
          <p:cNvPr id="16" name="Picture 12" descr="C:\Users\u0063685\Desktop\g3974.png"/>
          <p:cNvPicPr>
            <a:picLocks noChangeAspect="1" noChangeArrowheads="1"/>
          </p:cNvPicPr>
          <p:nvPr/>
        </p:nvPicPr>
        <p:blipFill rotWithShape="1">
          <a:blip r:embed="rId7" cstate="print"/>
          <a:srcRect b="69112"/>
          <a:stretch/>
        </p:blipFill>
        <p:spPr bwMode="auto">
          <a:xfrm>
            <a:off x="4326485" y="5699451"/>
            <a:ext cx="1269450" cy="962680"/>
          </a:xfrm>
          <a:prstGeom prst="rect">
            <a:avLst/>
          </a:prstGeom>
          <a:noFill/>
        </p:spPr>
      </p:pic>
      <p:pic>
        <p:nvPicPr>
          <p:cNvPr id="19" name="Picture 9" descr="C:\Users\u0063685\Desktop\g405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10400" y="5791200"/>
            <a:ext cx="869713" cy="867110"/>
          </a:xfrm>
          <a:prstGeom prst="rect">
            <a:avLst/>
          </a:prstGeom>
          <a:noFill/>
        </p:spPr>
      </p:pic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144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nl-BE" dirty="0" smtClean="0">
                <a:solidFill>
                  <a:srgbClr val="0070C0"/>
                </a:solidFill>
              </a:rPr>
              <a:t>Surgical manipulator</a:t>
            </a:r>
            <a:br>
              <a:rPr lang="nl-BE" dirty="0" smtClean="0">
                <a:solidFill>
                  <a:srgbClr val="0070C0"/>
                </a:solidFill>
              </a:rPr>
            </a:br>
            <a:r>
              <a:rPr lang="nl-BE" sz="4000" dirty="0" smtClean="0"/>
              <a:t>Operation modes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xmlns="" val="188002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0210800" cy="1143000"/>
          </a:xfrm>
        </p:spPr>
        <p:txBody>
          <a:bodyPr>
            <a:normAutofit/>
          </a:bodyPr>
          <a:lstStyle/>
          <a:p>
            <a:pPr algn="l"/>
            <a:r>
              <a:rPr lang="nl-BE" dirty="0" smtClean="0">
                <a:solidFill>
                  <a:srgbClr val="0070C0"/>
                </a:solidFill>
              </a:rPr>
              <a:t>Experiments</a:t>
            </a:r>
            <a:r>
              <a:rPr lang="nl-BE" dirty="0" smtClean="0">
                <a:solidFill>
                  <a:srgbClr val="2DB9FF"/>
                </a:solidFill>
              </a:rPr>
              <a:t> </a:t>
            </a:r>
            <a:r>
              <a:rPr lang="nl-B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Free hand</a:t>
            </a:r>
            <a:endParaRPr lang="nl-BE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Manua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93800" y="1295400"/>
            <a:ext cx="68072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14216</TotalTime>
  <Words>92</Words>
  <Application>Microsoft Office PowerPoint</Application>
  <PresentationFormat>On-screen Show (4:3)</PresentationFormat>
  <Paragraphs>41</Paragraphs>
  <Slides>11</Slides>
  <Notes>11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Robotic assistance    </vt:lpstr>
      <vt:lpstr>Slide 2</vt:lpstr>
      <vt:lpstr>Case Study Retinal Vein Cannulation</vt:lpstr>
      <vt:lpstr>Problems  Retinal Vein Cannulation</vt:lpstr>
      <vt:lpstr>Slide 5</vt:lpstr>
      <vt:lpstr>Surgical manipulator Remote Center of Motion </vt:lpstr>
      <vt:lpstr>Surgical manipulator Remote Center of Motion </vt:lpstr>
      <vt:lpstr>Surgical manipulator Operation modes</vt:lpstr>
      <vt:lpstr>Experiments Free hand</vt:lpstr>
      <vt:lpstr>Experiments Comanipulation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Temperature stable reading head mounting</dc:title>
  <dc:creator>Niels Bosmans</dc:creator>
  <cp:lastModifiedBy>u0063685</cp:lastModifiedBy>
  <cp:revision>447</cp:revision>
  <dcterms:created xsi:type="dcterms:W3CDTF">2006-08-16T00:00:00Z</dcterms:created>
  <dcterms:modified xsi:type="dcterms:W3CDTF">2013-09-05T12:03:48Z</dcterms:modified>
</cp:coreProperties>
</file>